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75" r:id="rId4"/>
    <p:sldId id="259" r:id="rId5"/>
    <p:sldId id="260" r:id="rId6"/>
    <p:sldId id="261" r:id="rId7"/>
    <p:sldId id="262" r:id="rId8"/>
    <p:sldId id="263" r:id="rId9"/>
    <p:sldId id="272" r:id="rId10"/>
    <p:sldId id="273" r:id="rId11"/>
    <p:sldId id="274" r:id="rId12"/>
    <p:sldId id="264" r:id="rId13"/>
    <p:sldId id="265" r:id="rId14"/>
    <p:sldId id="266" r:id="rId15"/>
    <p:sldId id="267" r:id="rId16"/>
    <p:sldId id="271" r:id="rId17"/>
    <p:sldId id="268" r:id="rId18"/>
    <p:sldId id="269" r:id="rId19"/>
    <p:sldId id="270" r:id="rId2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950AF6-F5B3-498F-A9A9-E1DECA8DD5A1}" type="doc">
      <dgm:prSet loTypeId="urn:microsoft.com/office/officeart/2005/8/layout/vList2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752706FC-D49D-470D-98CB-9F0B2124119A}">
      <dgm:prSet phldrT="[Текст]"/>
      <dgm:spPr/>
      <dgm:t>
        <a:bodyPr/>
        <a:lstStyle/>
        <a:p>
          <a:r>
            <a:rPr lang="ru-RU" dirty="0"/>
            <a:t>Изучение предметной области</a:t>
          </a:r>
        </a:p>
      </dgm:t>
    </dgm:pt>
    <dgm:pt modelId="{BE97EA0F-796D-4F35-9F37-028DB8F9CEA2}" type="parTrans" cxnId="{EEFDD3C3-6D36-450E-B16C-2BA9667F87CD}">
      <dgm:prSet/>
      <dgm:spPr/>
      <dgm:t>
        <a:bodyPr/>
        <a:lstStyle/>
        <a:p>
          <a:endParaRPr lang="ru-RU"/>
        </a:p>
      </dgm:t>
    </dgm:pt>
    <dgm:pt modelId="{779B3A91-B370-4143-922D-4541A6D86E50}" type="sibTrans" cxnId="{EEFDD3C3-6D36-450E-B16C-2BA9667F87CD}">
      <dgm:prSet/>
      <dgm:spPr/>
      <dgm:t>
        <a:bodyPr/>
        <a:lstStyle/>
        <a:p>
          <a:endParaRPr lang="ru-RU"/>
        </a:p>
      </dgm:t>
    </dgm:pt>
    <dgm:pt modelId="{7F8F4600-301C-43B0-AE73-C6951AE747D9}">
      <dgm:prSet phldrT="[Текст]"/>
      <dgm:spPr/>
      <dgm:t>
        <a:bodyPr/>
        <a:lstStyle/>
        <a:p>
          <a:r>
            <a:rPr lang="ru-RU" dirty="0"/>
            <a:t>Обоснование выбора средств разработки</a:t>
          </a:r>
        </a:p>
      </dgm:t>
    </dgm:pt>
    <dgm:pt modelId="{3F141E7A-0E8C-437B-A667-93DEDF180399}" type="parTrans" cxnId="{A04DA876-C8D1-4489-9629-DA47050C3104}">
      <dgm:prSet/>
      <dgm:spPr/>
      <dgm:t>
        <a:bodyPr/>
        <a:lstStyle/>
        <a:p>
          <a:endParaRPr lang="ru-RU"/>
        </a:p>
      </dgm:t>
    </dgm:pt>
    <dgm:pt modelId="{E41A4579-6FE5-41FD-851E-0A16E813E639}" type="sibTrans" cxnId="{A04DA876-C8D1-4489-9629-DA47050C3104}">
      <dgm:prSet/>
      <dgm:spPr/>
      <dgm:t>
        <a:bodyPr/>
        <a:lstStyle/>
        <a:p>
          <a:endParaRPr lang="ru-RU"/>
        </a:p>
      </dgm:t>
    </dgm:pt>
    <dgm:pt modelId="{3118B96C-693A-4401-A02B-45A7331B5299}">
      <dgm:prSet/>
      <dgm:spPr/>
      <dgm:t>
        <a:bodyPr/>
        <a:lstStyle/>
        <a:p>
          <a:r>
            <a:rPr lang="ru-RU" dirty="0"/>
            <a:t>Разработка сайта</a:t>
          </a:r>
        </a:p>
      </dgm:t>
    </dgm:pt>
    <dgm:pt modelId="{33410E2C-6667-4EF0-A647-A3DEC41673A7}" type="parTrans" cxnId="{CB7C4CA0-7B0F-4E98-A624-494894B62B34}">
      <dgm:prSet/>
      <dgm:spPr/>
      <dgm:t>
        <a:bodyPr/>
        <a:lstStyle/>
        <a:p>
          <a:endParaRPr lang="ru-RU"/>
        </a:p>
      </dgm:t>
    </dgm:pt>
    <dgm:pt modelId="{D7145958-26F6-4C40-AFF7-0249CA786D00}" type="sibTrans" cxnId="{CB7C4CA0-7B0F-4E98-A624-494894B62B34}">
      <dgm:prSet/>
      <dgm:spPr/>
      <dgm:t>
        <a:bodyPr/>
        <a:lstStyle/>
        <a:p>
          <a:endParaRPr lang="ru-RU"/>
        </a:p>
      </dgm:t>
    </dgm:pt>
    <dgm:pt modelId="{F2A26F30-3152-4373-8FB9-842C8189B6A8}">
      <dgm:prSet/>
      <dgm:spPr/>
      <dgm:t>
        <a:bodyPr/>
        <a:lstStyle/>
        <a:p>
          <a:r>
            <a:rPr lang="ru-RU" dirty="0"/>
            <a:t>Разработка и утверждение технического задания</a:t>
          </a:r>
        </a:p>
      </dgm:t>
    </dgm:pt>
    <dgm:pt modelId="{847D15AE-4B2E-4856-97D9-29CFB810FD5A}" type="parTrans" cxnId="{E65A353B-FE12-4B2E-BA8F-8F167B461F67}">
      <dgm:prSet/>
      <dgm:spPr/>
      <dgm:t>
        <a:bodyPr/>
        <a:lstStyle/>
        <a:p>
          <a:endParaRPr lang="ru-RU"/>
        </a:p>
      </dgm:t>
    </dgm:pt>
    <dgm:pt modelId="{F2C2563E-8355-461F-8307-B8E4275158E8}" type="sibTrans" cxnId="{E65A353B-FE12-4B2E-BA8F-8F167B461F67}">
      <dgm:prSet/>
      <dgm:spPr/>
      <dgm:t>
        <a:bodyPr/>
        <a:lstStyle/>
        <a:p>
          <a:endParaRPr lang="ru-RU"/>
        </a:p>
      </dgm:t>
    </dgm:pt>
    <dgm:pt modelId="{301346EE-2829-4437-BDA1-485B0273C717}">
      <dgm:prSet/>
      <dgm:spPr/>
      <dgm:t>
        <a:bodyPr/>
        <a:lstStyle/>
        <a:p>
          <a:r>
            <a:rPr lang="ru-RU" dirty="0"/>
            <a:t>Разработка и утверждение технического проекта</a:t>
          </a:r>
        </a:p>
      </dgm:t>
    </dgm:pt>
    <dgm:pt modelId="{F3686B32-B3A2-4B5F-8B3B-FBA29F772F85}" type="parTrans" cxnId="{BA6363FA-FBEC-4604-B58E-CCD1E7E84FBD}">
      <dgm:prSet/>
      <dgm:spPr/>
      <dgm:t>
        <a:bodyPr/>
        <a:lstStyle/>
        <a:p>
          <a:endParaRPr lang="ru-RU"/>
        </a:p>
      </dgm:t>
    </dgm:pt>
    <dgm:pt modelId="{E9BD3D8C-3633-46C7-B373-E2DD5E632C69}" type="sibTrans" cxnId="{BA6363FA-FBEC-4604-B58E-CCD1E7E84FBD}">
      <dgm:prSet/>
      <dgm:spPr/>
      <dgm:t>
        <a:bodyPr/>
        <a:lstStyle/>
        <a:p>
          <a:endParaRPr lang="ru-RU"/>
        </a:p>
      </dgm:t>
    </dgm:pt>
    <dgm:pt modelId="{4065CA71-DC70-41A4-BBB5-BABFAC69C9EC}">
      <dgm:prSet phldrT="[Текст]"/>
      <dgm:spPr/>
      <dgm:t>
        <a:bodyPr/>
        <a:lstStyle/>
        <a:p>
          <a:r>
            <a:rPr lang="ru-RU" dirty="0"/>
            <a:t>Обоснование необходимости разработки сайта</a:t>
          </a:r>
        </a:p>
      </dgm:t>
    </dgm:pt>
    <dgm:pt modelId="{E4FAB53C-A6A9-4A50-BCB8-B364C2CB0D63}" type="sibTrans" cxnId="{490D5C4D-BB10-46FB-AAB2-1843AF5A220A}">
      <dgm:prSet/>
      <dgm:spPr/>
      <dgm:t>
        <a:bodyPr/>
        <a:lstStyle/>
        <a:p>
          <a:endParaRPr lang="ru-RU"/>
        </a:p>
      </dgm:t>
    </dgm:pt>
    <dgm:pt modelId="{CE017903-93DA-4CBD-9D12-4BFDA57B89F3}" type="parTrans" cxnId="{490D5C4D-BB10-46FB-AAB2-1843AF5A220A}">
      <dgm:prSet/>
      <dgm:spPr/>
      <dgm:t>
        <a:bodyPr/>
        <a:lstStyle/>
        <a:p>
          <a:endParaRPr lang="ru-RU"/>
        </a:p>
      </dgm:t>
    </dgm:pt>
    <dgm:pt modelId="{976B25FB-EAA7-473C-A6E9-E72DE89BD314}">
      <dgm:prSet/>
      <dgm:spPr/>
      <dgm:t>
        <a:bodyPr/>
        <a:lstStyle/>
        <a:p>
          <a:r>
            <a:rPr lang="ru-RU" dirty="0"/>
            <a:t>Продвижение сайта</a:t>
          </a:r>
        </a:p>
      </dgm:t>
    </dgm:pt>
    <dgm:pt modelId="{7142FF18-4CEC-47C9-B197-5BE2E515D38A}" type="parTrans" cxnId="{B83E3FAB-EB45-41CD-9DD5-9529B80CA3A9}">
      <dgm:prSet/>
      <dgm:spPr/>
      <dgm:t>
        <a:bodyPr/>
        <a:lstStyle/>
        <a:p>
          <a:endParaRPr lang="ru-RU"/>
        </a:p>
      </dgm:t>
    </dgm:pt>
    <dgm:pt modelId="{41ACD285-F3FF-428C-9D24-F2302BFE9E33}" type="sibTrans" cxnId="{B83E3FAB-EB45-41CD-9DD5-9529B80CA3A9}">
      <dgm:prSet/>
      <dgm:spPr/>
      <dgm:t>
        <a:bodyPr/>
        <a:lstStyle/>
        <a:p>
          <a:endParaRPr lang="ru-RU"/>
        </a:p>
      </dgm:t>
    </dgm:pt>
    <dgm:pt modelId="{8E1059D0-DD42-4E3B-9E49-6DD0FFF19019}" type="pres">
      <dgm:prSet presAssocID="{82950AF6-F5B3-498F-A9A9-E1DECA8DD5A1}" presName="linear" presStyleCnt="0">
        <dgm:presLayoutVars>
          <dgm:animLvl val="lvl"/>
          <dgm:resizeHandles val="exact"/>
        </dgm:presLayoutVars>
      </dgm:prSet>
      <dgm:spPr/>
    </dgm:pt>
    <dgm:pt modelId="{DEA67F8C-CEDD-4E71-A989-35301D57A7B2}" type="pres">
      <dgm:prSet presAssocID="{752706FC-D49D-470D-98CB-9F0B2124119A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318476B1-4743-4E74-A036-BEB7924E13F4}" type="pres">
      <dgm:prSet presAssocID="{779B3A91-B370-4143-922D-4541A6D86E50}" presName="spacer" presStyleCnt="0"/>
      <dgm:spPr/>
    </dgm:pt>
    <dgm:pt modelId="{0BD7409C-36C5-4763-A918-937670BE771B}" type="pres">
      <dgm:prSet presAssocID="{4065CA71-DC70-41A4-BBB5-BABFAC69C9EC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85CFAECB-6D83-488B-AF06-40CFDFD55FDC}" type="pres">
      <dgm:prSet presAssocID="{E4FAB53C-A6A9-4A50-BCB8-B364C2CB0D63}" presName="spacer" presStyleCnt="0"/>
      <dgm:spPr/>
    </dgm:pt>
    <dgm:pt modelId="{063D6FFE-6FBE-4F9B-912C-F79B70C7D609}" type="pres">
      <dgm:prSet presAssocID="{7F8F4600-301C-43B0-AE73-C6951AE747D9}" presName="parentText" presStyleLbl="node1" presStyleIdx="2" presStyleCnt="7" custLinFactY="193097" custLinFactNeighborY="200000">
        <dgm:presLayoutVars>
          <dgm:chMax val="0"/>
          <dgm:bulletEnabled val="1"/>
        </dgm:presLayoutVars>
      </dgm:prSet>
      <dgm:spPr/>
    </dgm:pt>
    <dgm:pt modelId="{6EB72257-ECB1-4BF7-9789-7CCA5150B335}" type="pres">
      <dgm:prSet presAssocID="{E41A4579-6FE5-41FD-851E-0A16E813E639}" presName="spacer" presStyleCnt="0"/>
      <dgm:spPr/>
    </dgm:pt>
    <dgm:pt modelId="{3DB5BA68-1541-4E4A-BD71-C8265C71B2E7}" type="pres">
      <dgm:prSet presAssocID="{F2A26F30-3152-4373-8FB9-842C8189B6A8}" presName="parentText" presStyleLbl="node1" presStyleIdx="3" presStyleCnt="7" custLinFactNeighborY="-81039">
        <dgm:presLayoutVars>
          <dgm:chMax val="0"/>
          <dgm:bulletEnabled val="1"/>
        </dgm:presLayoutVars>
      </dgm:prSet>
      <dgm:spPr/>
    </dgm:pt>
    <dgm:pt modelId="{EF889AAE-D61F-4358-A25E-A6AB3337C6B7}" type="pres">
      <dgm:prSet presAssocID="{F2C2563E-8355-461F-8307-B8E4275158E8}" presName="spacer" presStyleCnt="0"/>
      <dgm:spPr/>
    </dgm:pt>
    <dgm:pt modelId="{E7D0F828-1526-4E03-9282-2D703399A705}" type="pres">
      <dgm:prSet presAssocID="{301346EE-2829-4437-BDA1-485B0273C717}" presName="parentText" presStyleLbl="node1" presStyleIdx="4" presStyleCnt="7" custLinFactY="-200000" custLinFactNeighborY="-239897">
        <dgm:presLayoutVars>
          <dgm:chMax val="0"/>
          <dgm:bulletEnabled val="1"/>
        </dgm:presLayoutVars>
      </dgm:prSet>
      <dgm:spPr/>
    </dgm:pt>
    <dgm:pt modelId="{FA0AC067-CC72-4CD5-A1E9-61900678EF47}" type="pres">
      <dgm:prSet presAssocID="{E9BD3D8C-3633-46C7-B373-E2DD5E632C69}" presName="spacer" presStyleCnt="0"/>
      <dgm:spPr/>
    </dgm:pt>
    <dgm:pt modelId="{D55822C4-798C-4971-9324-EAD04D392660}" type="pres">
      <dgm:prSet presAssocID="{3118B96C-693A-4401-A02B-45A7331B5299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6600900A-0010-4430-8868-38F8EA488107}" type="pres">
      <dgm:prSet presAssocID="{D7145958-26F6-4C40-AFF7-0249CA786D00}" presName="spacer" presStyleCnt="0"/>
      <dgm:spPr/>
    </dgm:pt>
    <dgm:pt modelId="{02FF7EC1-9976-46EB-851B-7588AF61A81C}" type="pres">
      <dgm:prSet presAssocID="{976B25FB-EAA7-473C-A6E9-E72DE89BD314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0D96BA00-587B-4AAB-8F50-F01F0294D084}" type="presOf" srcId="{4065CA71-DC70-41A4-BBB5-BABFAC69C9EC}" destId="{0BD7409C-36C5-4763-A918-937670BE771B}" srcOrd="0" destOrd="0" presId="urn:microsoft.com/office/officeart/2005/8/layout/vList2"/>
    <dgm:cxn modelId="{9C029227-42ED-49BE-8C7D-3F121A3B228E}" type="presOf" srcId="{301346EE-2829-4437-BDA1-485B0273C717}" destId="{E7D0F828-1526-4E03-9282-2D703399A705}" srcOrd="0" destOrd="0" presId="urn:microsoft.com/office/officeart/2005/8/layout/vList2"/>
    <dgm:cxn modelId="{119A7837-7310-41F3-AB66-B3CD98B5A494}" type="presOf" srcId="{F2A26F30-3152-4373-8FB9-842C8189B6A8}" destId="{3DB5BA68-1541-4E4A-BD71-C8265C71B2E7}" srcOrd="0" destOrd="0" presId="urn:microsoft.com/office/officeart/2005/8/layout/vList2"/>
    <dgm:cxn modelId="{E65A353B-FE12-4B2E-BA8F-8F167B461F67}" srcId="{82950AF6-F5B3-498F-A9A9-E1DECA8DD5A1}" destId="{F2A26F30-3152-4373-8FB9-842C8189B6A8}" srcOrd="3" destOrd="0" parTransId="{847D15AE-4B2E-4856-97D9-29CFB810FD5A}" sibTransId="{F2C2563E-8355-461F-8307-B8E4275158E8}"/>
    <dgm:cxn modelId="{E0280B6D-E0CE-4F25-8319-9D3FD0085271}" type="presOf" srcId="{752706FC-D49D-470D-98CB-9F0B2124119A}" destId="{DEA67F8C-CEDD-4E71-A989-35301D57A7B2}" srcOrd="0" destOrd="0" presId="urn:microsoft.com/office/officeart/2005/8/layout/vList2"/>
    <dgm:cxn modelId="{490D5C4D-BB10-46FB-AAB2-1843AF5A220A}" srcId="{82950AF6-F5B3-498F-A9A9-E1DECA8DD5A1}" destId="{4065CA71-DC70-41A4-BBB5-BABFAC69C9EC}" srcOrd="1" destOrd="0" parTransId="{CE017903-93DA-4CBD-9D12-4BFDA57B89F3}" sibTransId="{E4FAB53C-A6A9-4A50-BCB8-B364C2CB0D63}"/>
    <dgm:cxn modelId="{A04DA876-C8D1-4489-9629-DA47050C3104}" srcId="{82950AF6-F5B3-498F-A9A9-E1DECA8DD5A1}" destId="{7F8F4600-301C-43B0-AE73-C6951AE747D9}" srcOrd="2" destOrd="0" parTransId="{3F141E7A-0E8C-437B-A667-93DEDF180399}" sibTransId="{E41A4579-6FE5-41FD-851E-0A16E813E639}"/>
    <dgm:cxn modelId="{6F5A887F-878C-4D00-8A84-6769E65D51E7}" type="presOf" srcId="{7F8F4600-301C-43B0-AE73-C6951AE747D9}" destId="{063D6FFE-6FBE-4F9B-912C-F79B70C7D609}" srcOrd="0" destOrd="0" presId="urn:microsoft.com/office/officeart/2005/8/layout/vList2"/>
    <dgm:cxn modelId="{CB7C4CA0-7B0F-4E98-A624-494894B62B34}" srcId="{82950AF6-F5B3-498F-A9A9-E1DECA8DD5A1}" destId="{3118B96C-693A-4401-A02B-45A7331B5299}" srcOrd="5" destOrd="0" parTransId="{33410E2C-6667-4EF0-A647-A3DEC41673A7}" sibTransId="{D7145958-26F6-4C40-AFF7-0249CA786D00}"/>
    <dgm:cxn modelId="{B83E3FAB-EB45-41CD-9DD5-9529B80CA3A9}" srcId="{82950AF6-F5B3-498F-A9A9-E1DECA8DD5A1}" destId="{976B25FB-EAA7-473C-A6E9-E72DE89BD314}" srcOrd="6" destOrd="0" parTransId="{7142FF18-4CEC-47C9-B197-5BE2E515D38A}" sibTransId="{41ACD285-F3FF-428C-9D24-F2302BFE9E33}"/>
    <dgm:cxn modelId="{EEFDD3C3-6D36-450E-B16C-2BA9667F87CD}" srcId="{82950AF6-F5B3-498F-A9A9-E1DECA8DD5A1}" destId="{752706FC-D49D-470D-98CB-9F0B2124119A}" srcOrd="0" destOrd="0" parTransId="{BE97EA0F-796D-4F35-9F37-028DB8F9CEA2}" sibTransId="{779B3A91-B370-4143-922D-4541A6D86E50}"/>
    <dgm:cxn modelId="{8CDD05CF-445F-4B7B-B30C-9450B38C31B2}" type="presOf" srcId="{976B25FB-EAA7-473C-A6E9-E72DE89BD314}" destId="{02FF7EC1-9976-46EB-851B-7588AF61A81C}" srcOrd="0" destOrd="0" presId="urn:microsoft.com/office/officeart/2005/8/layout/vList2"/>
    <dgm:cxn modelId="{A80B35E5-9ACF-4242-B59B-D2CB7D7A1E89}" type="presOf" srcId="{82950AF6-F5B3-498F-A9A9-E1DECA8DD5A1}" destId="{8E1059D0-DD42-4E3B-9E49-6DD0FFF19019}" srcOrd="0" destOrd="0" presId="urn:microsoft.com/office/officeart/2005/8/layout/vList2"/>
    <dgm:cxn modelId="{C98306F1-CD67-4AF4-9F12-4F00C258B1DD}" type="presOf" srcId="{3118B96C-693A-4401-A02B-45A7331B5299}" destId="{D55822C4-798C-4971-9324-EAD04D392660}" srcOrd="0" destOrd="0" presId="urn:microsoft.com/office/officeart/2005/8/layout/vList2"/>
    <dgm:cxn modelId="{BA6363FA-FBEC-4604-B58E-CCD1E7E84FBD}" srcId="{82950AF6-F5B3-498F-A9A9-E1DECA8DD5A1}" destId="{301346EE-2829-4437-BDA1-485B0273C717}" srcOrd="4" destOrd="0" parTransId="{F3686B32-B3A2-4B5F-8B3B-FBA29F772F85}" sibTransId="{E9BD3D8C-3633-46C7-B373-E2DD5E632C69}"/>
    <dgm:cxn modelId="{F814B0CD-ACAA-4D01-A69A-E59DDDD8CA96}" type="presParOf" srcId="{8E1059D0-DD42-4E3B-9E49-6DD0FFF19019}" destId="{DEA67F8C-CEDD-4E71-A989-35301D57A7B2}" srcOrd="0" destOrd="0" presId="urn:microsoft.com/office/officeart/2005/8/layout/vList2"/>
    <dgm:cxn modelId="{7FF0F92E-2D6F-419A-931E-1EAA065E27FB}" type="presParOf" srcId="{8E1059D0-DD42-4E3B-9E49-6DD0FFF19019}" destId="{318476B1-4743-4E74-A036-BEB7924E13F4}" srcOrd="1" destOrd="0" presId="urn:microsoft.com/office/officeart/2005/8/layout/vList2"/>
    <dgm:cxn modelId="{16814D21-7653-4CC7-8EB6-7DFF197D93C4}" type="presParOf" srcId="{8E1059D0-DD42-4E3B-9E49-6DD0FFF19019}" destId="{0BD7409C-36C5-4763-A918-937670BE771B}" srcOrd="2" destOrd="0" presId="urn:microsoft.com/office/officeart/2005/8/layout/vList2"/>
    <dgm:cxn modelId="{84B9D315-00B7-45AB-A282-C1F85FED1756}" type="presParOf" srcId="{8E1059D0-DD42-4E3B-9E49-6DD0FFF19019}" destId="{85CFAECB-6D83-488B-AF06-40CFDFD55FDC}" srcOrd="3" destOrd="0" presId="urn:microsoft.com/office/officeart/2005/8/layout/vList2"/>
    <dgm:cxn modelId="{AD35E8EF-1CFB-46E1-A702-FCB48FAF8EBE}" type="presParOf" srcId="{8E1059D0-DD42-4E3B-9E49-6DD0FFF19019}" destId="{063D6FFE-6FBE-4F9B-912C-F79B70C7D609}" srcOrd="4" destOrd="0" presId="urn:microsoft.com/office/officeart/2005/8/layout/vList2"/>
    <dgm:cxn modelId="{CDC81B72-E6BC-42D9-90E3-8A26E56C098D}" type="presParOf" srcId="{8E1059D0-DD42-4E3B-9E49-6DD0FFF19019}" destId="{6EB72257-ECB1-4BF7-9789-7CCA5150B335}" srcOrd="5" destOrd="0" presId="urn:microsoft.com/office/officeart/2005/8/layout/vList2"/>
    <dgm:cxn modelId="{AA986669-6CEB-420B-B5D7-1DB888BF7B3C}" type="presParOf" srcId="{8E1059D0-DD42-4E3B-9E49-6DD0FFF19019}" destId="{3DB5BA68-1541-4E4A-BD71-C8265C71B2E7}" srcOrd="6" destOrd="0" presId="urn:microsoft.com/office/officeart/2005/8/layout/vList2"/>
    <dgm:cxn modelId="{1D8450BF-BF5A-4EE9-92F0-E39A2CFC23EB}" type="presParOf" srcId="{8E1059D0-DD42-4E3B-9E49-6DD0FFF19019}" destId="{EF889AAE-D61F-4358-A25E-A6AB3337C6B7}" srcOrd="7" destOrd="0" presId="urn:microsoft.com/office/officeart/2005/8/layout/vList2"/>
    <dgm:cxn modelId="{8C4C9A08-1D64-48C0-88A3-B855EEDE9BB6}" type="presParOf" srcId="{8E1059D0-DD42-4E3B-9E49-6DD0FFF19019}" destId="{E7D0F828-1526-4E03-9282-2D703399A705}" srcOrd="8" destOrd="0" presId="urn:microsoft.com/office/officeart/2005/8/layout/vList2"/>
    <dgm:cxn modelId="{7AD345ED-DA6D-47B8-929C-4C40227130DA}" type="presParOf" srcId="{8E1059D0-DD42-4E3B-9E49-6DD0FFF19019}" destId="{FA0AC067-CC72-4CD5-A1E9-61900678EF47}" srcOrd="9" destOrd="0" presId="urn:microsoft.com/office/officeart/2005/8/layout/vList2"/>
    <dgm:cxn modelId="{0A6CE2E6-53A9-4803-8A6B-BA228FEC3549}" type="presParOf" srcId="{8E1059D0-DD42-4E3B-9E49-6DD0FFF19019}" destId="{D55822C4-798C-4971-9324-EAD04D392660}" srcOrd="10" destOrd="0" presId="urn:microsoft.com/office/officeart/2005/8/layout/vList2"/>
    <dgm:cxn modelId="{6D231FFC-3667-4C4F-A90F-5D0AF2AF43FD}" type="presParOf" srcId="{8E1059D0-DD42-4E3B-9E49-6DD0FFF19019}" destId="{6600900A-0010-4430-8868-38F8EA488107}" srcOrd="11" destOrd="0" presId="urn:microsoft.com/office/officeart/2005/8/layout/vList2"/>
    <dgm:cxn modelId="{A53F35A9-408A-473C-9138-F188C125FDA6}" type="presParOf" srcId="{8E1059D0-DD42-4E3B-9E49-6DD0FFF19019}" destId="{02FF7EC1-9976-46EB-851B-7588AF61A81C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67F8C-CEDD-4E71-A989-35301D57A7B2}">
      <dsp:nvSpPr>
        <dsp:cNvPr id="0" name=""/>
        <dsp:cNvSpPr/>
      </dsp:nvSpPr>
      <dsp:spPr>
        <a:xfrm>
          <a:off x="0" y="14773"/>
          <a:ext cx="6768582" cy="5516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300" kern="1200" dirty="0"/>
            <a:t>Изучение предметной области</a:t>
          </a:r>
        </a:p>
      </dsp:txBody>
      <dsp:txXfrm>
        <a:off x="26930" y="41703"/>
        <a:ext cx="6714722" cy="497795"/>
      </dsp:txXfrm>
    </dsp:sp>
    <dsp:sp modelId="{0BD7409C-36C5-4763-A918-937670BE771B}">
      <dsp:nvSpPr>
        <dsp:cNvPr id="0" name=""/>
        <dsp:cNvSpPr/>
      </dsp:nvSpPr>
      <dsp:spPr>
        <a:xfrm>
          <a:off x="0" y="632668"/>
          <a:ext cx="6768582" cy="5516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300" kern="1200" dirty="0"/>
            <a:t>Обоснование необходимости разработки сайта</a:t>
          </a:r>
        </a:p>
      </dsp:txBody>
      <dsp:txXfrm>
        <a:off x="26930" y="659598"/>
        <a:ext cx="6714722" cy="497795"/>
      </dsp:txXfrm>
    </dsp:sp>
    <dsp:sp modelId="{063D6FFE-6FBE-4F9B-912C-F79B70C7D609}">
      <dsp:nvSpPr>
        <dsp:cNvPr id="0" name=""/>
        <dsp:cNvSpPr/>
      </dsp:nvSpPr>
      <dsp:spPr>
        <a:xfrm>
          <a:off x="0" y="2448273"/>
          <a:ext cx="6768582" cy="5516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300" kern="1200" dirty="0"/>
            <a:t>Обоснование выбора средств разработки</a:t>
          </a:r>
        </a:p>
      </dsp:txBody>
      <dsp:txXfrm>
        <a:off x="26930" y="2475203"/>
        <a:ext cx="6714722" cy="497795"/>
      </dsp:txXfrm>
    </dsp:sp>
    <dsp:sp modelId="{3DB5BA68-1541-4E4A-BD71-C8265C71B2E7}">
      <dsp:nvSpPr>
        <dsp:cNvPr id="0" name=""/>
        <dsp:cNvSpPr/>
      </dsp:nvSpPr>
      <dsp:spPr>
        <a:xfrm>
          <a:off x="0" y="1814778"/>
          <a:ext cx="6768582" cy="5516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300" kern="1200" dirty="0"/>
            <a:t>Разработка и утверждение технического задания</a:t>
          </a:r>
        </a:p>
      </dsp:txBody>
      <dsp:txXfrm>
        <a:off x="26930" y="1841708"/>
        <a:ext cx="6714722" cy="497795"/>
      </dsp:txXfrm>
    </dsp:sp>
    <dsp:sp modelId="{E7D0F828-1526-4E03-9282-2D703399A705}">
      <dsp:nvSpPr>
        <dsp:cNvPr id="0" name=""/>
        <dsp:cNvSpPr/>
      </dsp:nvSpPr>
      <dsp:spPr>
        <a:xfrm>
          <a:off x="0" y="1224136"/>
          <a:ext cx="6768582" cy="5516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300" kern="1200" dirty="0"/>
            <a:t>Разработка и утверждение технического проекта</a:t>
          </a:r>
        </a:p>
      </dsp:txBody>
      <dsp:txXfrm>
        <a:off x="26930" y="1251066"/>
        <a:ext cx="6714722" cy="497795"/>
      </dsp:txXfrm>
    </dsp:sp>
    <dsp:sp modelId="{D55822C4-798C-4971-9324-EAD04D392660}">
      <dsp:nvSpPr>
        <dsp:cNvPr id="0" name=""/>
        <dsp:cNvSpPr/>
      </dsp:nvSpPr>
      <dsp:spPr>
        <a:xfrm>
          <a:off x="0" y="3104249"/>
          <a:ext cx="6768582" cy="5516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300" kern="1200" dirty="0"/>
            <a:t>Разработка сайта</a:t>
          </a:r>
        </a:p>
      </dsp:txBody>
      <dsp:txXfrm>
        <a:off x="26930" y="3131179"/>
        <a:ext cx="6714722" cy="497795"/>
      </dsp:txXfrm>
    </dsp:sp>
    <dsp:sp modelId="{02FF7EC1-9976-46EB-851B-7588AF61A81C}">
      <dsp:nvSpPr>
        <dsp:cNvPr id="0" name=""/>
        <dsp:cNvSpPr/>
      </dsp:nvSpPr>
      <dsp:spPr>
        <a:xfrm>
          <a:off x="0" y="3722144"/>
          <a:ext cx="6768582" cy="5516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300" kern="1200" dirty="0"/>
            <a:t>Продвижение сайта</a:t>
          </a:r>
        </a:p>
      </dsp:txBody>
      <dsp:txXfrm>
        <a:off x="26930" y="3749074"/>
        <a:ext cx="6714722" cy="4977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6185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150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826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7073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4085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011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0960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4711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667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7402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853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08.10.2020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2992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95536" y="620688"/>
            <a:ext cx="856895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Государственное профессиональное образовательное учреждение</a:t>
            </a:r>
          </a:p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Горловский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техникум» Государственного образовательного учреждения высшего профессионального образования «Донецкий национальный университет»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070484" y="2831448"/>
            <a:ext cx="73448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ДИПЛОМНАЯ РАБОТА НА ТЕМУ: </a:t>
            </a:r>
          </a:p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продвижение сайта МОУ «Гимназия №65 «Триумф»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5076056" y="4367758"/>
            <a:ext cx="40679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42900">
              <a:spcBef>
                <a:spcPts val="0"/>
              </a:spcBef>
              <a:spcAft>
                <a:spcPts val="0"/>
              </a:spcAft>
              <a:buClr>
                <a:srgbClr val="1481B8"/>
              </a:buClr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Студента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IV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курса группы 1ПКС-16</a:t>
            </a:r>
          </a:p>
          <a:p>
            <a:pPr indent="-342900">
              <a:spcBef>
                <a:spcPts val="0"/>
              </a:spcBef>
              <a:spcAft>
                <a:spcPts val="0"/>
              </a:spcAft>
              <a:buClr>
                <a:srgbClr val="1481B8"/>
              </a:buClr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специальности 09.02.03</a:t>
            </a:r>
          </a:p>
          <a:p>
            <a:pPr indent="-342900">
              <a:spcBef>
                <a:spcPts val="0"/>
              </a:spcBef>
              <a:spcAft>
                <a:spcPts val="0"/>
              </a:spcAft>
              <a:buClr>
                <a:srgbClr val="1481B8"/>
              </a:buClr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«Программирование в компьютерных системах»</a:t>
            </a:r>
          </a:p>
          <a:p>
            <a:pPr>
              <a:spcBef>
                <a:spcPts val="0"/>
              </a:spcBef>
              <a:spcAft>
                <a:spcPts val="0"/>
              </a:spcAft>
              <a:buClr>
                <a:srgbClr val="1481B8"/>
              </a:buClr>
            </a:pPr>
            <a:r>
              <a:rPr lang="ru-RU" dirty="0" err="1">
                <a:latin typeface="Times New Roman" pitchFamily="18" charset="0"/>
                <a:cs typeface="Times New Roman" pitchFamily="18" charset="0"/>
              </a:rPr>
              <a:t>Васильянова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 А.И.</a:t>
            </a:r>
          </a:p>
          <a:p>
            <a:pPr defTabSz="626957">
              <a:spcBef>
                <a:spcPts val="0"/>
              </a:spcBef>
              <a:spcAft>
                <a:spcPts val="0"/>
              </a:spcAft>
              <a:buClr>
                <a:srgbClr val="1481B8"/>
              </a:buClr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Руководитель: Старченко Е.А.</a:t>
            </a:r>
          </a:p>
        </p:txBody>
      </p:sp>
    </p:spTree>
    <p:extLst>
      <p:ext uri="{BB962C8B-B14F-4D97-AF65-F5344CB8AC3E}">
        <p14:creationId xmlns:p14="http://schemas.microsoft.com/office/powerpoint/2010/main" val="588373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6" t="8966" r="15560" b="8318"/>
          <a:stretch/>
        </p:blipFill>
        <p:spPr bwMode="auto">
          <a:xfrm>
            <a:off x="1032591" y="1628800"/>
            <a:ext cx="7056582" cy="456555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Заголовок 2"/>
          <p:cNvSpPr>
            <a:spLocks noGrp="1"/>
          </p:cNvSpPr>
          <p:nvPr>
            <p:ph type="title"/>
          </p:nvPr>
        </p:nvSpPr>
        <p:spPr>
          <a:xfrm>
            <a:off x="457199" y="692696"/>
            <a:ext cx="8229600" cy="1143000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Запись</a:t>
            </a:r>
          </a:p>
        </p:txBody>
      </p:sp>
    </p:spTree>
    <p:extLst>
      <p:ext uri="{BB962C8B-B14F-4D97-AF65-F5344CB8AC3E}">
        <p14:creationId xmlns:p14="http://schemas.microsoft.com/office/powerpoint/2010/main" val="3723701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9" b="8148"/>
          <a:stretch/>
        </p:blipFill>
        <p:spPr bwMode="auto">
          <a:xfrm>
            <a:off x="258654" y="1916832"/>
            <a:ext cx="8626689" cy="40257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Заголовок 2"/>
          <p:cNvSpPr>
            <a:spLocks noGrp="1"/>
          </p:cNvSpPr>
          <p:nvPr>
            <p:ph type="title"/>
          </p:nvPr>
        </p:nvSpPr>
        <p:spPr>
          <a:xfrm>
            <a:off x="457199" y="692696"/>
            <a:ext cx="8229600" cy="1143000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Страница</a:t>
            </a:r>
          </a:p>
        </p:txBody>
      </p:sp>
    </p:spTree>
    <p:extLst>
      <p:ext uri="{BB962C8B-B14F-4D97-AF65-F5344CB8AC3E}">
        <p14:creationId xmlns:p14="http://schemas.microsoft.com/office/powerpoint/2010/main" val="3253527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2"/>
          <p:cNvSpPr>
            <a:spLocks noGrp="1"/>
          </p:cNvSpPr>
          <p:nvPr>
            <p:ph type="title"/>
          </p:nvPr>
        </p:nvSpPr>
        <p:spPr>
          <a:xfrm>
            <a:off x="457199" y="692696"/>
            <a:ext cx="8229600" cy="1143000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Административная панель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3" b="8028"/>
          <a:stretch/>
        </p:blipFill>
        <p:spPr bwMode="auto">
          <a:xfrm>
            <a:off x="755576" y="2132856"/>
            <a:ext cx="8014859" cy="3724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8856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36" b="7917"/>
          <a:stretch/>
        </p:blipFill>
        <p:spPr bwMode="auto">
          <a:xfrm>
            <a:off x="1072342" y="2105025"/>
            <a:ext cx="7496833" cy="351472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Заголовок 2"/>
          <p:cNvSpPr>
            <a:spLocks noGrp="1"/>
          </p:cNvSpPr>
          <p:nvPr>
            <p:ph type="title"/>
          </p:nvPr>
        </p:nvSpPr>
        <p:spPr>
          <a:xfrm>
            <a:off x="457199" y="692696"/>
            <a:ext cx="8229600" cy="1143000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Добавление записей и страниц</a:t>
            </a:r>
          </a:p>
        </p:txBody>
      </p:sp>
    </p:spTree>
    <p:extLst>
      <p:ext uri="{BB962C8B-B14F-4D97-AF65-F5344CB8AC3E}">
        <p14:creationId xmlns:p14="http://schemas.microsoft.com/office/powerpoint/2010/main" val="4246377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2"/>
          <p:cNvSpPr>
            <a:spLocks noGrp="1"/>
          </p:cNvSpPr>
          <p:nvPr>
            <p:ph type="title"/>
          </p:nvPr>
        </p:nvSpPr>
        <p:spPr>
          <a:xfrm>
            <a:off x="457199" y="69269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Администрирование комментариев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06" b="7906"/>
          <a:stretch/>
        </p:blipFill>
        <p:spPr bwMode="auto">
          <a:xfrm>
            <a:off x="582209" y="1988840"/>
            <a:ext cx="7979579" cy="3720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95521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2"/>
          <p:cNvSpPr txBox="1">
            <a:spLocks/>
          </p:cNvSpPr>
          <p:nvPr/>
        </p:nvSpPr>
        <p:spPr>
          <a:xfrm>
            <a:off x="457199" y="69269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Пользователи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2" b="7753"/>
          <a:stretch/>
        </p:blipFill>
        <p:spPr bwMode="auto">
          <a:xfrm>
            <a:off x="517166" y="1970559"/>
            <a:ext cx="8169633" cy="38309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6525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2"/>
          <p:cNvSpPr txBox="1">
            <a:spLocks/>
          </p:cNvSpPr>
          <p:nvPr/>
        </p:nvSpPr>
        <p:spPr>
          <a:xfrm>
            <a:off x="457199" y="69269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Личный кабинет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94" b="7965"/>
          <a:stretch/>
        </p:blipFill>
        <p:spPr bwMode="auto">
          <a:xfrm>
            <a:off x="665564" y="2071310"/>
            <a:ext cx="7812869" cy="363188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2401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2163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Заголовок 2"/>
          <p:cNvSpPr txBox="1">
            <a:spLocks/>
          </p:cNvSpPr>
          <p:nvPr/>
        </p:nvSpPr>
        <p:spPr>
          <a:xfrm>
            <a:off x="457199" y="69269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Экономическая эффективность</a:t>
            </a:r>
          </a:p>
        </p:txBody>
      </p:sp>
      <p:pic>
        <p:nvPicPr>
          <p:cNvPr id="5124" name="Picture 4" descr="Экономическая эффективность российских городов будет ...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2"/>
          <a:stretch/>
        </p:blipFill>
        <p:spPr bwMode="auto">
          <a:xfrm>
            <a:off x="4860032" y="3717032"/>
            <a:ext cx="4155984" cy="257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Объект 1"/>
          <p:cNvSpPr txBox="1">
            <a:spLocks/>
          </p:cNvSpPr>
          <p:nvPr/>
        </p:nvSpPr>
        <p:spPr>
          <a:xfrm>
            <a:off x="477054" y="1979986"/>
            <a:ext cx="7959258" cy="5551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lvl="0" indent="-285750" algn="just" defTabSz="457200"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ru-RU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Затраты на  разработку сайта ≈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9800 руб</a:t>
            </a:r>
            <a:r>
              <a:rPr lang="ru-RU" sz="2400" dirty="0"/>
              <a:t>. 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77054" y="2688179"/>
            <a:ext cx="66967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Разработанный сайт почти в 2 раза дешевле сайта, приобретенного через сторонние организации или интернет.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683568" y="4086364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Сайта важен с информационной точки зрения</a:t>
            </a:r>
          </a:p>
        </p:txBody>
      </p:sp>
    </p:spTree>
    <p:extLst>
      <p:ext uri="{BB962C8B-B14F-4D97-AF65-F5344CB8AC3E}">
        <p14:creationId xmlns:p14="http://schemas.microsoft.com/office/powerpoint/2010/main" val="3000248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2"/>
          <p:cNvSpPr txBox="1">
            <a:spLocks/>
          </p:cNvSpPr>
          <p:nvPr/>
        </p:nvSpPr>
        <p:spPr>
          <a:xfrm>
            <a:off x="457199" y="69269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Выводы</a:t>
            </a:r>
          </a:p>
        </p:txBody>
      </p:sp>
      <p:sp>
        <p:nvSpPr>
          <p:cNvPr id="6" name="Содержимое 2"/>
          <p:cNvSpPr>
            <a:spLocks noGrp="1"/>
          </p:cNvSpPr>
          <p:nvPr>
            <p:ph idx="1"/>
          </p:nvPr>
        </p:nvSpPr>
        <p:spPr>
          <a:xfrm>
            <a:off x="785786" y="1643050"/>
            <a:ext cx="7643866" cy="4810286"/>
          </a:xfrm>
        </p:spPr>
        <p:txBody>
          <a:bodyPr>
            <a:noAutofit/>
          </a:bodyPr>
          <a:lstStyle/>
          <a:p>
            <a:pPr algn="just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ru-RU" sz="2300" dirty="0">
                <a:latin typeface="Times New Roman" pitchFamily="18" charset="0"/>
                <a:cs typeface="Times New Roman" pitchFamily="18" charset="0"/>
              </a:rPr>
              <a:t>Разработан сайт </a:t>
            </a:r>
            <a:r>
              <a:rPr lang="ru-RU" sz="2300" dirty="0" err="1">
                <a:latin typeface="Times New Roman" pitchFamily="18" charset="0"/>
                <a:cs typeface="Times New Roman" pitchFamily="18" charset="0"/>
              </a:rPr>
              <a:t>Горловской</a:t>
            </a:r>
            <a:r>
              <a:rPr lang="ru-RU" sz="2300" dirty="0">
                <a:latin typeface="Times New Roman" pitchFamily="18" charset="0"/>
                <a:cs typeface="Times New Roman" pitchFamily="18" charset="0"/>
              </a:rPr>
              <a:t> гимназии №65 «Триумф»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;</a:t>
            </a:r>
            <a:endParaRPr lang="ru-RU" sz="23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ru-RU" sz="2300" dirty="0">
                <a:latin typeface="Times New Roman" pitchFamily="18" charset="0"/>
                <a:cs typeface="Times New Roman" pitchFamily="18" charset="0"/>
              </a:rPr>
              <a:t>При разработке сайта использовались:</a:t>
            </a:r>
          </a:p>
          <a:p>
            <a:pPr indent="100013" algn="just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latin typeface="Times New Roman" pitchFamily="18" charset="0"/>
                <a:cs typeface="Times New Roman" pitchFamily="18" charset="0"/>
              </a:rPr>
              <a:t>Языки 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HTML,PHP,CSS;</a:t>
            </a:r>
            <a:endParaRPr lang="ru-RU" sz="2300" dirty="0">
              <a:latin typeface="Times New Roman" pitchFamily="18" charset="0"/>
              <a:cs typeface="Times New Roman" pitchFamily="18" charset="0"/>
            </a:endParaRPr>
          </a:p>
          <a:p>
            <a:pPr indent="100013" algn="just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latin typeface="Times New Roman" pitchFamily="18" charset="0"/>
                <a:cs typeface="Times New Roman" pitchFamily="18" charset="0"/>
              </a:rPr>
              <a:t>Платформа </a:t>
            </a:r>
            <a:r>
              <a:rPr lang="en-US" sz="2300" dirty="0" err="1">
                <a:latin typeface="Times New Roman" pitchFamily="18" charset="0"/>
                <a:cs typeface="Times New Roman" pitchFamily="18" charset="0"/>
              </a:rPr>
              <a:t>WordPress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;</a:t>
            </a:r>
            <a:endParaRPr lang="ru-RU" sz="2300" dirty="0">
              <a:latin typeface="Times New Roman" pitchFamily="18" charset="0"/>
              <a:cs typeface="Times New Roman" pitchFamily="18" charset="0"/>
            </a:endParaRPr>
          </a:p>
          <a:p>
            <a:pPr indent="100013" algn="just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latin typeface="Times New Roman" pitchFamily="18" charset="0"/>
                <a:cs typeface="Times New Roman" pitchFamily="18" charset="0"/>
              </a:rPr>
              <a:t>БД 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SQL;</a:t>
            </a:r>
          </a:p>
          <a:p>
            <a:pPr indent="100013" algn="just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latin typeface="Times New Roman" pitchFamily="18" charset="0"/>
                <a:cs typeface="Times New Roman" pitchFamily="18" charset="0"/>
              </a:rPr>
              <a:t>Хостинг </a:t>
            </a:r>
            <a:r>
              <a:rPr lang="en-US" sz="2300" dirty="0" err="1">
                <a:latin typeface="Times New Roman" pitchFamily="18" charset="0"/>
                <a:cs typeface="Times New Roman" pitchFamily="18" charset="0"/>
              </a:rPr>
              <a:t>inmart.online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pPr indent="100013" algn="just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latin typeface="Times New Roman" pitchFamily="18" charset="0"/>
                <a:cs typeface="Times New Roman" pitchFamily="18" charset="0"/>
              </a:rPr>
              <a:t>Панель </a:t>
            </a:r>
            <a:r>
              <a:rPr lang="en-US" sz="2300" dirty="0" err="1">
                <a:latin typeface="Times New Roman" pitchFamily="18" charset="0"/>
                <a:cs typeface="Times New Roman" pitchFamily="18" charset="0"/>
              </a:rPr>
              <a:t>Phpmyadmin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;</a:t>
            </a:r>
            <a:endParaRPr lang="ru-RU" sz="23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ru-RU" sz="2300" dirty="0">
                <a:latin typeface="Times New Roman" pitchFamily="18" charset="0"/>
                <a:cs typeface="Times New Roman" pitchFamily="18" charset="0"/>
              </a:rPr>
              <a:t>Разработанный сайт эффективен не только экономически, но и информационно.</a:t>
            </a:r>
          </a:p>
          <a:p>
            <a:pPr marL="0" indent="457200" algn="just">
              <a:spcBef>
                <a:spcPts val="0"/>
              </a:spcBef>
              <a:spcAft>
                <a:spcPts val="0"/>
              </a:spcAft>
              <a:buNone/>
            </a:pPr>
            <a:endParaRPr lang="ru-RU" sz="2300" dirty="0"/>
          </a:p>
        </p:txBody>
      </p:sp>
    </p:spTree>
    <p:extLst>
      <p:ext uri="{BB962C8B-B14F-4D97-AF65-F5344CB8AC3E}">
        <p14:creationId xmlns:p14="http://schemas.microsoft.com/office/powerpoint/2010/main" val="34644756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2"/>
          <p:cNvSpPr txBox="1">
            <a:spLocks/>
          </p:cNvSpPr>
          <p:nvPr/>
        </p:nvSpPr>
        <p:spPr>
          <a:xfrm>
            <a:off x="457199" y="2849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168743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682154" y="980728"/>
            <a:ext cx="590180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Цель дипломной работы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899592" y="2780928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Clr>
                <a:schemeClr val="accent1"/>
              </a:buClr>
              <a:buFont typeface="Arial" pitchFamily="34" charset="0"/>
              <a:buChar char="•"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изучение структуры информационной системы гимназии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;</a:t>
            </a:r>
            <a:endParaRPr lang="ru-RU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Clr>
                <a:schemeClr val="accent1"/>
              </a:buClr>
              <a:buFont typeface="Arial" pitchFamily="34" charset="0"/>
              <a:buChar char="•"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разработка и продвижение </a:t>
            </a:r>
            <a:r>
              <a:rPr lang="ru-RU" sz="2400" dirty="0" err="1">
                <a:latin typeface="Times New Roman" pitchFamily="18" charset="0"/>
                <a:cs typeface="Times New Roman" pitchFamily="18" charset="0"/>
              </a:rPr>
              <a:t>web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-сайта.</a:t>
            </a:r>
          </a:p>
        </p:txBody>
      </p:sp>
      <p:pic>
        <p:nvPicPr>
          <p:cNvPr id="4098" name="Picture 2" descr="Ответственная формулировка цели - Психологос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2321674"/>
            <a:ext cx="39052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0237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фон для презентации: 13 тыс изображений найдено в Яндекс.Картинках ...">
            <a:extLst>
              <a:ext uri="{FF2B5EF4-FFF2-40B4-BE49-F238E27FC236}">
                <a16:creationId xmlns:a16="http://schemas.microsoft.com/office/drawing/2014/main" id="{541C4F73-2040-45F8-9867-ED9FE0FD49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562E2E5-49E4-46EB-BA66-0C3178642CE6}"/>
              </a:ext>
            </a:extLst>
          </p:cNvPr>
          <p:cNvSpPr/>
          <p:nvPr/>
        </p:nvSpPr>
        <p:spPr>
          <a:xfrm>
            <a:off x="2845532" y="836712"/>
            <a:ext cx="34529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Исследования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DC1FB4-B0CF-4AF9-AA52-D1234B7F27D2}"/>
              </a:ext>
            </a:extLst>
          </p:cNvPr>
          <p:cNvSpPr txBox="1"/>
          <p:nvPr/>
        </p:nvSpPr>
        <p:spPr>
          <a:xfrm>
            <a:off x="251520" y="2309609"/>
            <a:ext cx="568690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Объект исследования – Библиотека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Предмет исследования – База данных книг 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4167DB7-7362-4FFB-BEE0-C8211E1A73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909774"/>
            <a:ext cx="4463479" cy="384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82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Заголовок 2"/>
          <p:cNvSpPr txBox="1">
            <a:spLocks/>
          </p:cNvSpPr>
          <p:nvPr/>
        </p:nvSpPr>
        <p:spPr>
          <a:xfrm>
            <a:off x="1259632" y="548680"/>
            <a:ext cx="6798734" cy="130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Актуальность</a:t>
            </a:r>
            <a:r>
              <a:rPr lang="ru-RU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разработки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3209420" y="5527798"/>
            <a:ext cx="2685309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</a:t>
            </a:r>
            <a:r>
              <a:rPr lang="ru-RU" dirty="0"/>
              <a:t> </a:t>
            </a:r>
            <a:r>
              <a:rPr lang="en-US" dirty="0"/>
              <a:t>-</a:t>
            </a:r>
            <a:r>
              <a:rPr lang="ru-RU" dirty="0"/>
              <a:t> сайт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395536" y="1852547"/>
            <a:ext cx="2520280" cy="22965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500" dirty="0"/>
              <a:t>Информация о гимназии:</a:t>
            </a:r>
          </a:p>
          <a:p>
            <a:r>
              <a:rPr lang="ru-RU" sz="1500" dirty="0"/>
              <a:t>-ее достижениях</a:t>
            </a:r>
            <a:r>
              <a:rPr lang="en-US" sz="1500" dirty="0"/>
              <a:t>;</a:t>
            </a:r>
            <a:endParaRPr lang="ru-RU" sz="1500" dirty="0"/>
          </a:p>
          <a:p>
            <a:r>
              <a:rPr lang="ru-RU" sz="1500" dirty="0"/>
              <a:t>-материально-технического обеспечения</a:t>
            </a:r>
            <a:r>
              <a:rPr lang="en-US" sz="1500" dirty="0"/>
              <a:t>;</a:t>
            </a:r>
            <a:endParaRPr lang="ru-RU" sz="1500" dirty="0"/>
          </a:p>
          <a:p>
            <a:r>
              <a:rPr lang="ru-RU" sz="1500" dirty="0"/>
              <a:t>-основных направлениях ее деятельности.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229344" y="1881448"/>
            <a:ext cx="2685309" cy="22676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ru-RU" sz="1700" dirty="0"/>
              <a:t>Информация:</a:t>
            </a:r>
          </a:p>
          <a:p>
            <a:pPr lvl="0"/>
            <a:r>
              <a:rPr lang="ru-RU" sz="1700" dirty="0"/>
              <a:t>-о языке обучения;</a:t>
            </a:r>
          </a:p>
          <a:p>
            <a:pPr lvl="0"/>
            <a:r>
              <a:rPr lang="ru-RU" sz="1700" dirty="0"/>
              <a:t>-форме обучения;</a:t>
            </a:r>
          </a:p>
          <a:p>
            <a:pPr lvl="0"/>
            <a:r>
              <a:rPr lang="ru-RU" sz="1700" dirty="0"/>
              <a:t>-сроках и графиках обучения;</a:t>
            </a:r>
          </a:p>
          <a:p>
            <a:pPr lvl="0"/>
            <a:r>
              <a:rPr lang="ru-RU" sz="1700" dirty="0"/>
              <a:t>-методическая помощь;</a:t>
            </a:r>
          </a:p>
          <a:p>
            <a:pPr lvl="0"/>
            <a:r>
              <a:rPr lang="ru-RU" sz="1700" dirty="0"/>
              <a:t>- подготовка к ГИА.</a:t>
            </a: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6217806" y="1852547"/>
            <a:ext cx="2685309" cy="22965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ru-RU" dirty="0"/>
              <a:t>Сайт — это средство общения учащихся, учителей и родителей с предоставлением психологической помощи</a:t>
            </a:r>
          </a:p>
        </p:txBody>
      </p:sp>
      <p:cxnSp>
        <p:nvCxnSpPr>
          <p:cNvPr id="16" name="Прямая со стрелкой 15"/>
          <p:cNvCxnSpPr>
            <a:stCxn id="3" idx="0"/>
          </p:cNvCxnSpPr>
          <p:nvPr/>
        </p:nvCxnSpPr>
        <p:spPr>
          <a:xfrm flipH="1" flipV="1">
            <a:off x="1655676" y="4149079"/>
            <a:ext cx="2896399" cy="13787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>
            <a:stCxn id="3" idx="0"/>
            <a:endCxn id="8" idx="2"/>
          </p:cNvCxnSpPr>
          <p:nvPr/>
        </p:nvCxnSpPr>
        <p:spPr>
          <a:xfrm flipV="1">
            <a:off x="4552075" y="4149079"/>
            <a:ext cx="19924" cy="13787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 flipV="1">
            <a:off x="4658999" y="4149079"/>
            <a:ext cx="2901461" cy="13681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134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Заголовок 2"/>
          <p:cNvSpPr>
            <a:spLocks noGrp="1"/>
          </p:cNvSpPr>
          <p:nvPr>
            <p:ph type="title"/>
          </p:nvPr>
        </p:nvSpPr>
        <p:spPr>
          <a:xfrm>
            <a:off x="1172632" y="692696"/>
            <a:ext cx="6798734" cy="1303867"/>
          </a:xfrm>
        </p:spPr>
        <p:txBody>
          <a:bodyPr>
            <a:noAutofit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Задачи квалификационной работы</a:t>
            </a:r>
          </a:p>
        </p:txBody>
      </p:sp>
      <p:graphicFrame>
        <p:nvGraphicFramePr>
          <p:cNvPr id="5" name="Схема 4"/>
          <p:cNvGraphicFramePr/>
          <p:nvPr>
            <p:extLst>
              <p:ext uri="{D42A27DB-BD31-4B8C-83A1-F6EECF244321}">
                <p14:modId xmlns:p14="http://schemas.microsoft.com/office/powerpoint/2010/main" val="3466519823"/>
              </p:ext>
            </p:extLst>
          </p:nvPr>
        </p:nvGraphicFramePr>
        <p:xfrm>
          <a:off x="1331640" y="2060848"/>
          <a:ext cx="6768582" cy="42885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06614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Заголовок 2"/>
          <p:cNvSpPr>
            <a:spLocks noGrp="1"/>
          </p:cNvSpPr>
          <p:nvPr>
            <p:ph type="title"/>
          </p:nvPr>
        </p:nvSpPr>
        <p:spPr>
          <a:xfrm>
            <a:off x="1331640" y="692696"/>
            <a:ext cx="6798734" cy="1303867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Функции сайта</a:t>
            </a:r>
          </a:p>
        </p:txBody>
      </p:sp>
      <p:sp>
        <p:nvSpPr>
          <p:cNvPr id="6" name="Объект 1"/>
          <p:cNvSpPr>
            <a:spLocks noGrp="1"/>
          </p:cNvSpPr>
          <p:nvPr>
            <p:ph idx="1"/>
          </p:nvPr>
        </p:nvSpPr>
        <p:spPr>
          <a:xfrm>
            <a:off x="395536" y="2204864"/>
            <a:ext cx="5400600" cy="4032448"/>
          </a:xfrm>
        </p:spPr>
        <p:txBody>
          <a:bodyPr>
            <a:normAutofit fontScale="62500" lnSpcReduction="20000"/>
          </a:bodyPr>
          <a:lstStyle/>
          <a:p>
            <a:pPr lvl="0"/>
            <a:r>
              <a:rPr lang="ru-RU" b="1" dirty="0"/>
              <a:t>представительская</a:t>
            </a:r>
            <a:r>
              <a:rPr lang="ru-RU" dirty="0"/>
              <a:t>: освещение информации о гимназии, ее достижениях,  материально-</a:t>
            </a:r>
            <a:r>
              <a:rPr lang="ru-RU" dirty="0" err="1"/>
              <a:t>техничесом</a:t>
            </a:r>
            <a:r>
              <a:rPr lang="ru-RU" dirty="0"/>
              <a:t> обеспечении, основных направлениях деятельности;</a:t>
            </a:r>
          </a:p>
          <a:p>
            <a:pPr lvl="0"/>
            <a:r>
              <a:rPr lang="ru-RU" b="1" dirty="0"/>
              <a:t>образовательная</a:t>
            </a:r>
            <a:r>
              <a:rPr lang="ru-RU" dirty="0"/>
              <a:t>:  представление информации о языке обучения, форме обучения, сроках и графиках обучения и т.д.;</a:t>
            </a:r>
          </a:p>
          <a:p>
            <a:pPr lvl="0"/>
            <a:r>
              <a:rPr lang="ru-RU" b="1" dirty="0"/>
              <a:t>информационная:</a:t>
            </a:r>
            <a:r>
              <a:rPr lang="ru-RU" dirty="0"/>
              <a:t> просмотр новостной ленты, фотоматериалов, расписания;</a:t>
            </a:r>
          </a:p>
          <a:p>
            <a:pPr lvl="0"/>
            <a:r>
              <a:rPr lang="ru-RU" b="1" dirty="0"/>
              <a:t>коммуникативная: </a:t>
            </a:r>
            <a:r>
              <a:rPr lang="ru-RU" dirty="0"/>
              <a:t>сайт — это средство общения учащихся, учителей и родителей с предоставлением психологической помощи.</a:t>
            </a:r>
          </a:p>
        </p:txBody>
      </p:sp>
      <p:pic>
        <p:nvPicPr>
          <p:cNvPr id="3074" name="Picture 2" descr="Решение задач по электротехнике. Лучшие цены!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1988840"/>
            <a:ext cx="2857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1275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Заголовок 2"/>
          <p:cNvSpPr>
            <a:spLocks noGrp="1"/>
          </p:cNvSpPr>
          <p:nvPr>
            <p:ph type="title"/>
          </p:nvPr>
        </p:nvSpPr>
        <p:spPr>
          <a:xfrm>
            <a:off x="440110" y="692696"/>
            <a:ext cx="8229600" cy="1143000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Пользовательские функции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179512" y="2132856"/>
            <a:ext cx="547260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buFont typeface="Arial" pitchFamily="34" charset="0"/>
              <a:buChar char="•"/>
            </a:pPr>
            <a:r>
              <a:rPr lang="ru-RU" sz="2000" dirty="0"/>
              <a:t>просмотр новостной ленты;</a:t>
            </a:r>
          </a:p>
          <a:p>
            <a:pPr marL="742950" lvl="1" indent="-285750" algn="just">
              <a:buFont typeface="Arial" pitchFamily="34" charset="0"/>
              <a:buChar char="•"/>
            </a:pPr>
            <a:r>
              <a:rPr lang="ru-RU" sz="2000" dirty="0"/>
              <a:t>просмотр видео и фотографий;</a:t>
            </a:r>
          </a:p>
          <a:p>
            <a:pPr marL="742950" lvl="1" indent="-285750" algn="just">
              <a:buFont typeface="Arial" pitchFamily="34" charset="0"/>
              <a:buChar char="•"/>
            </a:pPr>
            <a:r>
              <a:rPr lang="ru-RU" sz="2000" dirty="0"/>
              <a:t>обратная связь с преподавателем с помощью использования возможностей электронной почты;</a:t>
            </a:r>
          </a:p>
          <a:p>
            <a:pPr marL="742950" lvl="1" indent="-285750" algn="just">
              <a:buFont typeface="Arial" pitchFamily="34" charset="0"/>
              <a:buChar char="•"/>
            </a:pPr>
            <a:r>
              <a:rPr lang="ru-RU" sz="2000" dirty="0"/>
              <a:t>ознакомление с деятельностью гимназии ее достижениями во всех видах деятельности; </a:t>
            </a:r>
          </a:p>
          <a:p>
            <a:pPr marL="742950" lvl="1" indent="-285750" algn="just">
              <a:buFont typeface="Arial" pitchFamily="34" charset="0"/>
              <a:buChar char="•"/>
            </a:pPr>
            <a:r>
              <a:rPr lang="ru-RU" sz="2000" dirty="0"/>
              <a:t>Комментирование записей.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2482681"/>
            <a:ext cx="24384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1651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Заголовок 2"/>
          <p:cNvSpPr>
            <a:spLocks noGrp="1"/>
          </p:cNvSpPr>
          <p:nvPr>
            <p:ph type="title"/>
          </p:nvPr>
        </p:nvSpPr>
        <p:spPr>
          <a:xfrm>
            <a:off x="457199" y="692696"/>
            <a:ext cx="8229600" cy="1143000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Главная страница</a:t>
            </a:r>
            <a:endParaRPr lang="ru-RU" sz="20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194" name="Picture 2" descr="C:\Users\Andrey\Desktop\000webhostapp.com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04"/>
          <a:stretch/>
        </p:blipFill>
        <p:spPr bwMode="auto">
          <a:xfrm>
            <a:off x="1251610" y="1835696"/>
            <a:ext cx="6640778" cy="453806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9035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фон для презентации: 13 тыс изображений найдено в Яндекс.Картинках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576"/>
            <a:ext cx="9143999" cy="68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9283" r="991" b="8036"/>
          <a:stretch/>
        </p:blipFill>
        <p:spPr bwMode="auto">
          <a:xfrm>
            <a:off x="467544" y="1878608"/>
            <a:ext cx="8455964" cy="3972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Заголовок 2"/>
          <p:cNvSpPr>
            <a:spLocks noGrp="1"/>
          </p:cNvSpPr>
          <p:nvPr>
            <p:ph type="title"/>
          </p:nvPr>
        </p:nvSpPr>
        <p:spPr>
          <a:xfrm>
            <a:off x="457199" y="692696"/>
            <a:ext cx="8229600" cy="1143000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Новости</a:t>
            </a:r>
            <a:endParaRPr lang="ru-RU" sz="20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69762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Words>380</Words>
  <Application>Microsoft Office PowerPoint</Application>
  <PresentationFormat>Экран (4:3)</PresentationFormat>
  <Paragraphs>71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4" baseType="lpstr">
      <vt:lpstr>Arial</vt:lpstr>
      <vt:lpstr>Calibri</vt:lpstr>
      <vt:lpstr>Times New Roman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Задачи квалификационной работы</vt:lpstr>
      <vt:lpstr>Функции сайта</vt:lpstr>
      <vt:lpstr>Пользовательские функции</vt:lpstr>
      <vt:lpstr>Главная страница</vt:lpstr>
      <vt:lpstr>Новости</vt:lpstr>
      <vt:lpstr>Запись</vt:lpstr>
      <vt:lpstr>Страница</vt:lpstr>
      <vt:lpstr>Административная панель</vt:lpstr>
      <vt:lpstr>Добавление записей и страниц</vt:lpstr>
      <vt:lpstr>Администрирование комментариев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Andrey</dc:creator>
  <cp:lastModifiedBy>Andrey Viandry</cp:lastModifiedBy>
  <cp:revision>21</cp:revision>
  <dcterms:created xsi:type="dcterms:W3CDTF">2020-04-27T09:25:51Z</dcterms:created>
  <dcterms:modified xsi:type="dcterms:W3CDTF">2020-10-08T11:26:22Z</dcterms:modified>
</cp:coreProperties>
</file>

<file path=docProps/thumbnail.jpeg>
</file>